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60" r:id="rId3"/>
    <p:sldId id="284" r:id="rId4"/>
    <p:sldId id="285" r:id="rId5"/>
    <p:sldId id="320" r:id="rId6"/>
    <p:sldId id="280" r:id="rId7"/>
    <p:sldId id="281" r:id="rId8"/>
    <p:sldId id="282" r:id="rId9"/>
    <p:sldId id="294" r:id="rId10"/>
    <p:sldId id="323" r:id="rId11"/>
    <p:sldId id="324" r:id="rId12"/>
    <p:sldId id="286" r:id="rId13"/>
    <p:sldId id="287" r:id="rId14"/>
    <p:sldId id="295" r:id="rId15"/>
    <p:sldId id="310" r:id="rId16"/>
    <p:sldId id="311" r:id="rId17"/>
    <p:sldId id="291" r:id="rId18"/>
    <p:sldId id="297" r:id="rId19"/>
    <p:sldId id="298" r:id="rId20"/>
    <p:sldId id="299" r:id="rId21"/>
    <p:sldId id="302" r:id="rId22"/>
    <p:sldId id="304" r:id="rId23"/>
    <p:sldId id="305" r:id="rId24"/>
    <p:sldId id="306" r:id="rId25"/>
    <p:sldId id="318" r:id="rId26"/>
    <p:sldId id="312" r:id="rId27"/>
    <p:sldId id="313" r:id="rId28"/>
    <p:sldId id="314" r:id="rId29"/>
    <p:sldId id="32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CC00"/>
    <a:srgbClr val="FF66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 snapToGrid="0">
      <p:cViewPr>
        <p:scale>
          <a:sx n="66" d="100"/>
          <a:sy n="66" d="100"/>
        </p:scale>
        <p:origin x="-666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8FB2D-CFB3-4A66-A207-0CAD74CB3B3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899D8-0F7C-471E-831E-C45D012B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568" cy="4320"/>
              <a:chOff x="0" y="0"/>
              <a:chExt cx="5568" cy="4320"/>
            </a:xfrm>
          </p:grpSpPr>
          <p:grpSp>
            <p:nvGrpSpPr>
              <p:cNvPr id="9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3216" cy="3072"/>
                <a:chOff x="0" y="0"/>
                <a:chExt cx="2928" cy="2784"/>
              </a:xfrm>
            </p:grpSpPr>
            <p:sp>
              <p:nvSpPr>
                <p:cNvPr id="22" name="Oval 5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3" name="Oval 6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6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4" name="Oval 7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5" name="Oval 8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6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6" name="Oval 9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3" cy="96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 userDrawn="1"/>
            </p:nvGrpSpPr>
            <p:grpSpPr bwMode="auto">
              <a:xfrm>
                <a:off x="2016" y="2016"/>
                <a:ext cx="2448" cy="2304"/>
                <a:chOff x="0" y="0"/>
                <a:chExt cx="2928" cy="2784"/>
              </a:xfrm>
            </p:grpSpPr>
            <p:sp>
              <p:nvSpPr>
                <p:cNvPr id="17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8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7" cy="2303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9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70" cy="1826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0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1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911" y="912"/>
                  <a:ext cx="1105" cy="958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 userDrawn="1"/>
            </p:nvGrpSpPr>
            <p:grpSpPr bwMode="auto">
              <a:xfrm>
                <a:off x="2832" y="96"/>
                <a:ext cx="2736" cy="2592"/>
                <a:chOff x="0" y="0"/>
                <a:chExt cx="2928" cy="2784"/>
              </a:xfrm>
            </p:grpSpPr>
            <p:sp>
              <p:nvSpPr>
                <p:cNvPr id="12" name="Oval 17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3" name="Oval 18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50" cy="2305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4" name="Oval 19"/>
                <p:cNvSpPr>
                  <a:spLocks noChangeArrowheads="1"/>
                </p:cNvSpPr>
                <p:nvPr userDrawn="1"/>
              </p:nvSpPr>
              <p:spPr bwMode="auto">
                <a:xfrm>
                  <a:off x="481" y="480"/>
                  <a:ext cx="1967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5" name="Oval 20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6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6" name="Oval 21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 smtClean="0"/>
                </a:p>
              </p:txBody>
            </p:sp>
          </p:grpSp>
        </p:grpSp>
        <p:sp>
          <p:nvSpPr>
            <p:cNvPr id="6" name="Line 22"/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1584" cy="21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3"/>
            <p:cNvSpPr>
              <a:spLocks noChangeShapeType="1"/>
            </p:cNvSpPr>
            <p:nvPr userDrawn="1"/>
          </p:nvSpPr>
          <p:spPr bwMode="auto">
            <a:xfrm>
              <a:off x="4176" y="1392"/>
              <a:ext cx="1584" cy="172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4"/>
            <p:cNvSpPr>
              <a:spLocks noChangeShapeType="1"/>
            </p:cNvSpPr>
            <p:nvPr userDrawn="1"/>
          </p:nvSpPr>
          <p:spPr bwMode="auto">
            <a:xfrm flipV="1">
              <a:off x="3216" y="0"/>
              <a:ext cx="240" cy="31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D138763D-3100-4C05-8F14-6883054EF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01FC4-B5A3-4548-BA8E-8648EFB03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1F1EC-915E-4FED-8C98-ED2FFBCCA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1E73-FA7B-40F9-8404-21FF9F178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2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67B8D-E82D-4F6D-8926-9A331EB72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88C49-D30A-4A0D-B739-01912BF51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6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D7813-668D-4744-A0EE-8A8BF15E8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54D2-08DC-4B9F-AC6E-ADD9D4CE3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4AE4-E3C8-42C6-B51F-3B3E4008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0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6F87-D040-4361-97E5-0CA7BA055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9D6CB-E234-4A69-BF1D-D5DF57AF6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BD43B-70A2-4894-B312-DCCC50DB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4FF-9BA3-42E6-B6E1-E37800ACF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2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39200" cy="6858000"/>
            <a:chOff x="0" y="0"/>
            <a:chExt cx="5568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3216" cy="3072"/>
              <a:chOff x="0" y="0"/>
              <a:chExt cx="2928" cy="2784"/>
            </a:xfrm>
          </p:grpSpPr>
          <p:sp>
            <p:nvSpPr>
              <p:cNvPr id="1045" name="Oval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Oval 5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6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Oval 6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Oval 7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6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Oval 8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3" cy="96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 userDrawn="1"/>
          </p:nvGrpSpPr>
          <p:grpSpPr bwMode="auto">
            <a:xfrm>
              <a:off x="2016" y="2016"/>
              <a:ext cx="2448" cy="2304"/>
              <a:chOff x="0" y="0"/>
              <a:chExt cx="2928" cy="2784"/>
            </a:xfrm>
          </p:grpSpPr>
          <p:sp>
            <p:nvSpPr>
              <p:cNvPr id="1040" name="Oval 10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Oval 11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7" cy="2303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Oval 12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70" cy="1826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Oval 13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Oval 14"/>
              <p:cNvSpPr>
                <a:spLocks noChangeArrowheads="1"/>
              </p:cNvSpPr>
              <p:nvPr userDrawn="1"/>
            </p:nvSpPr>
            <p:spPr bwMode="auto">
              <a:xfrm>
                <a:off x="911" y="912"/>
                <a:ext cx="1105" cy="95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 userDrawn="1"/>
          </p:nvGrpSpPr>
          <p:grpSpPr bwMode="auto">
            <a:xfrm>
              <a:off x="2832" y="96"/>
              <a:ext cx="2736" cy="2592"/>
              <a:chOff x="0" y="0"/>
              <a:chExt cx="2928" cy="2784"/>
            </a:xfrm>
          </p:grpSpPr>
          <p:sp>
            <p:nvSpPr>
              <p:cNvPr id="1035" name="Oval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Oval 17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50" cy="230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Oval 18"/>
              <p:cNvSpPr>
                <a:spLocks noChangeArrowheads="1"/>
              </p:cNvSpPr>
              <p:nvPr userDrawn="1"/>
            </p:nvSpPr>
            <p:spPr bwMode="auto">
              <a:xfrm>
                <a:off x="481" y="480"/>
                <a:ext cx="1967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Oval 19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6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Oval 20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pPr>
              <a:defRPr/>
            </a:pPr>
            <a:fld id="{7358B379-7A5E-4247-B9B6-EBE8A147A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Trends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Elemental Properties and Patterns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34" y="566057"/>
            <a:ext cx="8712103" cy="5573486"/>
          </a:xfrm>
        </p:spPr>
      </p:pic>
    </p:spTree>
    <p:extLst>
      <p:ext uri="{BB962C8B-B14F-4D97-AF65-F5344CB8AC3E}">
        <p14:creationId xmlns:p14="http://schemas.microsoft.com/office/powerpoint/2010/main" val="12752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8" y="2465071"/>
            <a:ext cx="8989312" cy="3398699"/>
          </a:xfrm>
        </p:spPr>
      </p:pic>
    </p:spTree>
    <p:extLst>
      <p:ext uri="{BB962C8B-B14F-4D97-AF65-F5344CB8AC3E}">
        <p14:creationId xmlns:p14="http://schemas.microsoft.com/office/powerpoint/2010/main" val="2634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Ionization Energy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an electron is given enough energy (in the form of a photon) to overcome the effective nuclear charge holding the electron in the cloud, it can leave the atom completely.</a:t>
            </a:r>
          </a:p>
          <a:p>
            <a:pPr eaLnBrk="1" hangingPunct="1"/>
            <a:r>
              <a:rPr lang="en-US" altLang="en-US" dirty="0" smtClean="0">
                <a:solidFill>
                  <a:srgbClr val="FFCC00"/>
                </a:solidFill>
              </a:rPr>
              <a:t>The atom has been “ionized” or charged.</a:t>
            </a:r>
          </a:p>
          <a:p>
            <a:pPr eaLnBrk="1" hangingPunct="1"/>
            <a:r>
              <a:rPr lang="en-US" altLang="en-US" dirty="0" smtClean="0"/>
              <a:t>The number of protons and electrons is no longer equal.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Ionization Energy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energy </a:t>
            </a:r>
            <a:r>
              <a:rPr lang="en-US" altLang="en-US" smtClean="0">
                <a:solidFill>
                  <a:srgbClr val="FFCC00"/>
                </a:solidFill>
              </a:rPr>
              <a:t>required</a:t>
            </a:r>
            <a:r>
              <a:rPr lang="en-US" altLang="en-US" smtClean="0"/>
              <a:t> to remove an electron from an atom is </a:t>
            </a:r>
            <a:r>
              <a:rPr lang="en-US" altLang="en-US" smtClean="0">
                <a:solidFill>
                  <a:srgbClr val="FFCC00"/>
                </a:solidFill>
              </a:rPr>
              <a:t>ionization energy</a:t>
            </a:r>
            <a:r>
              <a:rPr lang="en-US" altLang="en-US" smtClean="0"/>
              <a:t>. (measured in kilojoules, kJ)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larger the atom is, the easier its electrons are to remove.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FFCC00"/>
                </a:solidFill>
              </a:rPr>
              <a:t>Ionization energy and atomic radius are inversely proportional.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Ionization energy is always </a:t>
            </a:r>
            <a:r>
              <a:rPr lang="en-US" altLang="en-US" smtClean="0">
                <a:solidFill>
                  <a:srgbClr val="FFCC00"/>
                </a:solidFill>
              </a:rPr>
              <a:t>endothermic</a:t>
            </a:r>
            <a:r>
              <a:rPr lang="en-US" altLang="en-US" smtClean="0"/>
              <a:t>, that is energy is added to the atom to remove the electron.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3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Ionization Energy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Decreases down a group</a:t>
            </a:r>
          </a:p>
          <a:p>
            <a:pPr eaLnBrk="1" hangingPunct="1"/>
            <a:r>
              <a:rPr lang="en-US" altLang="en-US" dirty="0" smtClean="0"/>
              <a:t>Increases across a period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5060" name="Picture 4" descr="blank per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45971"/>
            <a:ext cx="60198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1618343" y="3926114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2235200" y="5428343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1656443" y="4002314"/>
            <a:ext cx="4572000" cy="1447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67014" y="88482"/>
            <a:ext cx="595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Timed Pair Share: Explain why each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1" grpId="0" animBg="1"/>
      <p:bldP spid="45062" grpId="0" animBg="1"/>
      <p:bldP spid="450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616950" cy="684213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Successive Ionization Energies</a:t>
            </a:r>
            <a:endParaRPr lang="en-US" altLang="en-US" smtClean="0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65125" y="4046538"/>
            <a:ext cx="86169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Mg			</a:t>
            </a:r>
            <a:r>
              <a:rPr lang="en-US" altLang="en-US" sz="3200"/>
              <a:t>1st I.E.		736 kJ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/>
              <a:t>					2nd I.E.		1,445 kJ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FFFF00"/>
                </a:solidFill>
              </a:rPr>
              <a:t>Core e</a:t>
            </a:r>
            <a:r>
              <a:rPr lang="en-US" altLang="en-US" b="1" baseline="30000">
                <a:solidFill>
                  <a:srgbClr val="FFFF00"/>
                </a:solidFill>
              </a:rPr>
              <a:t>-	</a:t>
            </a:r>
            <a:r>
              <a:rPr lang="en-US" altLang="en-US" b="1">
                <a:solidFill>
                  <a:srgbClr val="FFFF00"/>
                </a:solidFill>
              </a:rPr>
              <a:t>		3rd </a:t>
            </a:r>
            <a:r>
              <a:rPr lang="en-US" altLang="en-US" b="1">
                <a:solidFill>
                  <a:schemeClr val="hlink"/>
                </a:solidFill>
              </a:rPr>
              <a:t>I.E.</a:t>
            </a:r>
            <a:r>
              <a:rPr lang="en-US" altLang="en-US" b="1">
                <a:solidFill>
                  <a:srgbClr val="FFFF00"/>
                </a:solidFill>
              </a:rPr>
              <a:t>		7,730 kJ</a:t>
            </a:r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2638425" y="5480050"/>
            <a:ext cx="1184275" cy="3540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71475" y="2422525"/>
            <a:ext cx="831850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Large jump in I.E. occurs when a CORE e</a:t>
            </a:r>
            <a:r>
              <a:rPr lang="en-US" altLang="en-US" sz="3200" baseline="30000"/>
              <a:t>-</a:t>
            </a:r>
            <a:r>
              <a:rPr lang="en-US" altLang="en-US" sz="3200"/>
              <a:t> is removed.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Ionization Energy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build="p" bldLvl="2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365125" y="4046538"/>
            <a:ext cx="86169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Al			</a:t>
            </a:r>
            <a:r>
              <a:rPr lang="en-US" altLang="en-US" sz="3200"/>
              <a:t>1st I.E.		577 kJ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/>
              <a:t>					2nd I.E.		1,815 kJ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/>
              <a:t>					3rd I.E.		2,740 kJ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FFFF00"/>
                </a:solidFill>
              </a:rPr>
              <a:t>Core e</a:t>
            </a:r>
            <a:r>
              <a:rPr lang="en-US" altLang="en-US" b="1" baseline="30000">
                <a:solidFill>
                  <a:srgbClr val="FFFF00"/>
                </a:solidFill>
              </a:rPr>
              <a:t>-	</a:t>
            </a:r>
            <a:r>
              <a:rPr lang="en-US" altLang="en-US" b="1">
                <a:solidFill>
                  <a:srgbClr val="FFFF00"/>
                </a:solidFill>
              </a:rPr>
              <a:t>		4th </a:t>
            </a:r>
            <a:r>
              <a:rPr lang="en-US" altLang="en-US" b="1">
                <a:solidFill>
                  <a:schemeClr val="hlink"/>
                </a:solidFill>
              </a:rPr>
              <a:t>I.E.</a:t>
            </a:r>
            <a:r>
              <a:rPr lang="en-US" altLang="en-US" b="1">
                <a:solidFill>
                  <a:srgbClr val="FFFF00"/>
                </a:solidFill>
              </a:rPr>
              <a:t>		11,600 kJ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6863" y="1676400"/>
            <a:ext cx="8616950" cy="684213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Successive Ionization Energies</a:t>
            </a:r>
            <a:endParaRPr lang="en-US" altLang="en-US" smtClean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71475" y="2422525"/>
            <a:ext cx="7470775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Large jump in I.E. occurs when a CORE e</a:t>
            </a:r>
            <a:r>
              <a:rPr lang="en-US" altLang="en-US" sz="3200" baseline="30000"/>
              <a:t>-</a:t>
            </a:r>
            <a:r>
              <a:rPr lang="en-US" altLang="en-US" sz="3200"/>
              <a:t> is removed.</a:t>
            </a:r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2587625" y="6121400"/>
            <a:ext cx="1184275" cy="3540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Ionization Energy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bldLvl="2" autoUpdateAnimBg="0"/>
      <p:bldP spid="1280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 Affinity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the word ‘affinity’ mean?</a:t>
            </a:r>
          </a:p>
          <a:p>
            <a:pPr eaLnBrk="1" hangingPunct="1"/>
            <a:r>
              <a:rPr lang="en-US" altLang="en-US" smtClean="0">
                <a:solidFill>
                  <a:srgbClr val="FFCC00"/>
                </a:solidFill>
              </a:rPr>
              <a:t>Electron affinity</a:t>
            </a:r>
            <a:r>
              <a:rPr lang="en-US" altLang="en-US" smtClean="0"/>
              <a:t> is the </a:t>
            </a:r>
            <a:r>
              <a:rPr lang="en-US" altLang="en-US" smtClean="0">
                <a:solidFill>
                  <a:srgbClr val="FFCC00"/>
                </a:solidFill>
              </a:rPr>
              <a:t>energy</a:t>
            </a:r>
            <a:r>
              <a:rPr lang="en-US" altLang="en-US" smtClean="0"/>
              <a:t> </a:t>
            </a:r>
            <a:r>
              <a:rPr lang="en-US" altLang="en-US" b="1" u="sng" smtClean="0">
                <a:solidFill>
                  <a:srgbClr val="FFCC00"/>
                </a:solidFill>
              </a:rPr>
              <a:t>change</a:t>
            </a:r>
            <a:r>
              <a:rPr lang="en-US" altLang="en-US" smtClean="0"/>
              <a:t> that occurs when an atom </a:t>
            </a:r>
            <a:r>
              <a:rPr lang="en-US" altLang="en-US" b="1" u="sng" smtClean="0">
                <a:solidFill>
                  <a:srgbClr val="FFCC00"/>
                </a:solidFill>
              </a:rPr>
              <a:t>gains an electron</a:t>
            </a:r>
            <a:r>
              <a:rPr lang="en-US" altLang="en-US" smtClean="0"/>
              <a:t> (also measured in kJ).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Electronegativity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Electronegativity is a measure of an </a:t>
            </a:r>
            <a:r>
              <a:rPr lang="en-US" altLang="en-US" dirty="0" smtClean="0">
                <a:solidFill>
                  <a:srgbClr val="FFCC00"/>
                </a:solidFill>
              </a:rPr>
              <a:t>atom’s attraction for another atom’s electrons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It is an arbitrary scale that ranges from </a:t>
            </a:r>
            <a:r>
              <a:rPr lang="en-US" altLang="en-US" dirty="0" smtClean="0">
                <a:solidFill>
                  <a:srgbClr val="FFCC00"/>
                </a:solidFill>
              </a:rPr>
              <a:t>0 to 4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The units of electronegativity are </a:t>
            </a:r>
            <a:r>
              <a:rPr lang="en-US" altLang="en-US" dirty="0" err="1" smtClean="0">
                <a:solidFill>
                  <a:srgbClr val="FFCC00"/>
                </a:solidFill>
              </a:rPr>
              <a:t>Paulings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Noble Gases do not attract electrons from other atoms.</a:t>
            </a:r>
          </a:p>
          <a:p>
            <a:pPr eaLnBrk="1" hangingPunct="1"/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Electronegativity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Decrease down a group</a:t>
            </a:r>
          </a:p>
          <a:p>
            <a:pPr eaLnBrk="1" hangingPunct="1"/>
            <a:r>
              <a:rPr lang="en-US" altLang="en-US" dirty="0" smtClean="0"/>
              <a:t>Increases across a period  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19200" y="3131457"/>
            <a:ext cx="6019800" cy="3476625"/>
            <a:chOff x="768" y="1680"/>
            <a:chExt cx="3792" cy="2190"/>
          </a:xfrm>
        </p:grpSpPr>
        <p:pic>
          <p:nvPicPr>
            <p:cNvPr id="34824" name="Picture 4" descr="blank per tab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680"/>
              <a:ext cx="3792" cy="2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5" name="Line 5"/>
            <p:cNvSpPr>
              <a:spLocks noChangeShapeType="1"/>
            </p:cNvSpPr>
            <p:nvPr/>
          </p:nvSpPr>
          <p:spPr bwMode="auto">
            <a:xfrm flipV="1">
              <a:off x="1008" y="2160"/>
              <a:ext cx="0" cy="10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6" name="Line 6"/>
            <p:cNvSpPr>
              <a:spLocks noChangeShapeType="1"/>
            </p:cNvSpPr>
            <p:nvPr/>
          </p:nvSpPr>
          <p:spPr bwMode="auto">
            <a:xfrm flipV="1">
              <a:off x="1344" y="3168"/>
              <a:ext cx="158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7" name="Line 7"/>
            <p:cNvSpPr>
              <a:spLocks noChangeShapeType="1"/>
            </p:cNvSpPr>
            <p:nvPr/>
          </p:nvSpPr>
          <p:spPr bwMode="auto">
            <a:xfrm flipV="1">
              <a:off x="1104" y="2256"/>
              <a:ext cx="2736" cy="9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248400" y="3200400"/>
            <a:ext cx="381000" cy="1752600"/>
            <a:chOff x="3936" y="2016"/>
            <a:chExt cx="240" cy="1104"/>
          </a:xfrm>
        </p:grpSpPr>
        <p:sp>
          <p:nvSpPr>
            <p:cNvPr id="34822" name="Rectangle 10"/>
            <p:cNvSpPr>
              <a:spLocks noChangeArrowheads="1"/>
            </p:cNvSpPr>
            <p:nvPr/>
          </p:nvSpPr>
          <p:spPr bwMode="auto">
            <a:xfrm>
              <a:off x="3936" y="2016"/>
              <a:ext cx="192" cy="110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4823" name="Text Box 11"/>
            <p:cNvSpPr txBox="1">
              <a:spLocks noChangeArrowheads="1"/>
            </p:cNvSpPr>
            <p:nvPr/>
          </p:nvSpPr>
          <p:spPr bwMode="auto">
            <a:xfrm>
              <a:off x="3936" y="230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2"/>
                  </a:solidFill>
                </a:rPr>
                <a:t>0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Periodic Law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Atoms with similar properties appear in </a:t>
            </a:r>
            <a:r>
              <a:rPr lang="en-US" altLang="en-US" smtClean="0">
                <a:solidFill>
                  <a:srgbClr val="FFCC00"/>
                </a:solidFill>
              </a:rPr>
              <a:t>groups or families</a:t>
            </a:r>
            <a:r>
              <a:rPr lang="en-US" altLang="en-US" smtClean="0"/>
              <a:t> (vertical columns) on the periodic table.</a:t>
            </a:r>
          </a:p>
          <a:p>
            <a:pPr eaLnBrk="1" hangingPunct="1"/>
            <a:r>
              <a:rPr lang="en-US" altLang="en-US" smtClean="0"/>
              <a:t>They are similar because they all have the </a:t>
            </a:r>
            <a:r>
              <a:rPr lang="en-US" altLang="en-US" smtClean="0">
                <a:solidFill>
                  <a:srgbClr val="FFCC00"/>
                </a:solidFill>
              </a:rPr>
              <a:t>same number of valence (outer shell) electrons</a:t>
            </a:r>
            <a:r>
              <a:rPr lang="en-US" altLang="en-US" smtClean="0"/>
              <a:t>, which governs their chemical behavior.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Overall Reactivity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most reactive </a:t>
            </a:r>
            <a:r>
              <a:rPr lang="en-US" dirty="0" smtClean="0">
                <a:solidFill>
                  <a:srgbClr val="FFCC00"/>
                </a:solidFill>
              </a:rPr>
              <a:t>metals</a:t>
            </a:r>
            <a:r>
              <a:rPr lang="en-US" dirty="0" smtClean="0"/>
              <a:t> are the largest since they are the </a:t>
            </a:r>
            <a:r>
              <a:rPr lang="en-US" dirty="0" smtClean="0">
                <a:solidFill>
                  <a:srgbClr val="FFCC00"/>
                </a:solidFill>
              </a:rPr>
              <a:t>best electron givers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The most reactive </a:t>
            </a:r>
            <a:r>
              <a:rPr lang="en-US" dirty="0" smtClean="0">
                <a:solidFill>
                  <a:srgbClr val="FFCC00"/>
                </a:solidFill>
              </a:rPr>
              <a:t>nonmetals</a:t>
            </a:r>
            <a:r>
              <a:rPr lang="en-US" dirty="0" smtClean="0"/>
              <a:t> are the smallest ones, the </a:t>
            </a:r>
            <a:r>
              <a:rPr lang="en-US" dirty="0" smtClean="0">
                <a:solidFill>
                  <a:srgbClr val="FFCC00"/>
                </a:solidFill>
              </a:rPr>
              <a:t>best electron takers</a:t>
            </a:r>
            <a:r>
              <a:rPr lang="en-US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an atom gains an electron, it becomes negatively charged (more electrons than protons ) and is called an </a:t>
            </a:r>
            <a:r>
              <a:rPr lang="en-US" altLang="en-US" b="1" u="sng" smtClean="0">
                <a:solidFill>
                  <a:srgbClr val="FFCC00"/>
                </a:solidFill>
              </a:rPr>
              <a:t>anion.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In the same way that nonmetal atoms can gain electrons, metal atoms can lose electrons.</a:t>
            </a:r>
          </a:p>
          <a:p>
            <a:pPr eaLnBrk="1" hangingPunct="1"/>
            <a:r>
              <a:rPr lang="en-US" altLang="en-US" smtClean="0"/>
              <a:t>They become positively charged </a:t>
            </a:r>
            <a:r>
              <a:rPr lang="en-US" altLang="en-US" b="1" u="sng" smtClean="0">
                <a:solidFill>
                  <a:srgbClr val="FFCC00"/>
                </a:solidFill>
              </a:rPr>
              <a:t>cations</a:t>
            </a:r>
            <a:r>
              <a:rPr lang="en-US" altLang="en-US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Ionic Radius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FFCC00"/>
                </a:solidFill>
              </a:rPr>
              <a:t>Cations</a:t>
            </a:r>
            <a:r>
              <a:rPr lang="en-US" altLang="en-US" dirty="0" smtClean="0"/>
              <a:t> are always </a:t>
            </a:r>
            <a:r>
              <a:rPr lang="en-US" altLang="en-US" dirty="0" smtClean="0">
                <a:solidFill>
                  <a:srgbClr val="FFCC00"/>
                </a:solidFill>
              </a:rPr>
              <a:t>smaller</a:t>
            </a:r>
            <a:r>
              <a:rPr lang="en-US" altLang="en-US" dirty="0" smtClean="0"/>
              <a:t> than the original atom.</a:t>
            </a:r>
          </a:p>
          <a:p>
            <a:pPr eaLnBrk="1" hangingPunct="1"/>
            <a:r>
              <a:rPr lang="en-US" altLang="en-US" dirty="0" smtClean="0"/>
              <a:t>Conversely, </a:t>
            </a:r>
            <a:r>
              <a:rPr lang="en-US" altLang="en-US" dirty="0" smtClean="0">
                <a:solidFill>
                  <a:srgbClr val="FFCC00"/>
                </a:solidFill>
              </a:rPr>
              <a:t>anions</a:t>
            </a:r>
            <a:r>
              <a:rPr lang="en-US" altLang="en-US" dirty="0" smtClean="0"/>
              <a:t> are always </a:t>
            </a:r>
            <a:r>
              <a:rPr lang="en-US" altLang="en-US" dirty="0" smtClean="0">
                <a:solidFill>
                  <a:srgbClr val="FFCC00"/>
                </a:solidFill>
              </a:rPr>
              <a:t>larger</a:t>
            </a:r>
            <a:r>
              <a:rPr lang="en-US" altLang="en-US" dirty="0" smtClean="0"/>
              <a:t> than the original atom.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Cation Formation</a:t>
            </a:r>
          </a:p>
        </p:txBody>
      </p:sp>
      <p:sp>
        <p:nvSpPr>
          <p:cNvPr id="38915" name="Oval 4"/>
          <p:cNvSpPr>
            <a:spLocks noChangeArrowheads="1"/>
          </p:cNvSpPr>
          <p:nvPr/>
        </p:nvSpPr>
        <p:spPr bwMode="auto">
          <a:xfrm>
            <a:off x="4151313" y="3281363"/>
            <a:ext cx="566737" cy="5508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4137025" y="3382963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11p+</a:t>
            </a:r>
          </a:p>
        </p:txBody>
      </p:sp>
      <p:sp>
        <p:nvSpPr>
          <p:cNvPr id="55311" name="Oval 15"/>
          <p:cNvSpPr>
            <a:spLocks noChangeArrowheads="1"/>
          </p:cNvSpPr>
          <p:nvPr/>
        </p:nvSpPr>
        <p:spPr bwMode="auto">
          <a:xfrm>
            <a:off x="6170613" y="2816225"/>
            <a:ext cx="144462" cy="1317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013075" y="2278063"/>
            <a:ext cx="2851150" cy="2570162"/>
            <a:chOff x="1898" y="1435"/>
            <a:chExt cx="1796" cy="1619"/>
          </a:xfrm>
        </p:grpSpPr>
        <p:sp>
          <p:nvSpPr>
            <p:cNvPr id="38926" name="Oval 6"/>
            <p:cNvSpPr>
              <a:spLocks noChangeArrowheads="1"/>
            </p:cNvSpPr>
            <p:nvPr/>
          </p:nvSpPr>
          <p:spPr bwMode="auto">
            <a:xfrm>
              <a:off x="2295" y="1738"/>
              <a:ext cx="1042" cy="97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7" name="Oval 7"/>
            <p:cNvSpPr>
              <a:spLocks noChangeArrowheads="1"/>
            </p:cNvSpPr>
            <p:nvPr/>
          </p:nvSpPr>
          <p:spPr bwMode="auto">
            <a:xfrm>
              <a:off x="3603" y="2203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8" name="Oval 8"/>
            <p:cNvSpPr>
              <a:spLocks noChangeArrowheads="1"/>
            </p:cNvSpPr>
            <p:nvPr/>
          </p:nvSpPr>
          <p:spPr bwMode="auto">
            <a:xfrm>
              <a:off x="3589" y="2345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9" name="Oval 9"/>
            <p:cNvSpPr>
              <a:spLocks noChangeArrowheads="1"/>
            </p:cNvSpPr>
            <p:nvPr/>
          </p:nvSpPr>
          <p:spPr bwMode="auto">
            <a:xfrm>
              <a:off x="2707" y="1435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0" name="Oval 10"/>
            <p:cNvSpPr>
              <a:spLocks noChangeArrowheads="1"/>
            </p:cNvSpPr>
            <p:nvPr/>
          </p:nvSpPr>
          <p:spPr bwMode="auto">
            <a:xfrm>
              <a:off x="2867" y="1440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1" name="Oval 11"/>
            <p:cNvSpPr>
              <a:spLocks noChangeArrowheads="1"/>
            </p:cNvSpPr>
            <p:nvPr/>
          </p:nvSpPr>
          <p:spPr bwMode="auto">
            <a:xfrm>
              <a:off x="1911" y="2112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2" name="Oval 12"/>
            <p:cNvSpPr>
              <a:spLocks noChangeArrowheads="1"/>
            </p:cNvSpPr>
            <p:nvPr/>
          </p:nvSpPr>
          <p:spPr bwMode="auto">
            <a:xfrm>
              <a:off x="1898" y="2272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3" name="Oval 13"/>
            <p:cNvSpPr>
              <a:spLocks noChangeArrowheads="1"/>
            </p:cNvSpPr>
            <p:nvPr/>
          </p:nvSpPr>
          <p:spPr bwMode="auto">
            <a:xfrm>
              <a:off x="2671" y="2971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4" name="Oval 14"/>
            <p:cNvSpPr>
              <a:spLocks noChangeArrowheads="1"/>
            </p:cNvSpPr>
            <p:nvPr/>
          </p:nvSpPr>
          <p:spPr bwMode="auto">
            <a:xfrm>
              <a:off x="2812" y="2967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5" name="Oval 16"/>
            <p:cNvSpPr>
              <a:spLocks noChangeArrowheads="1"/>
            </p:cNvSpPr>
            <p:nvPr/>
          </p:nvSpPr>
          <p:spPr bwMode="auto">
            <a:xfrm>
              <a:off x="2758" y="1696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6" name="Oval 17"/>
            <p:cNvSpPr>
              <a:spLocks noChangeArrowheads="1"/>
            </p:cNvSpPr>
            <p:nvPr/>
          </p:nvSpPr>
          <p:spPr bwMode="auto">
            <a:xfrm>
              <a:off x="2753" y="2670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7" name="Oval 18"/>
            <p:cNvSpPr>
              <a:spLocks noChangeArrowheads="1"/>
            </p:cNvSpPr>
            <p:nvPr/>
          </p:nvSpPr>
          <p:spPr bwMode="auto">
            <a:xfrm>
              <a:off x="1957" y="1474"/>
              <a:ext cx="1673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2525713" y="1798638"/>
            <a:ext cx="3875087" cy="35575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420688" y="1538288"/>
            <a:ext cx="242411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Na atom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 valence electron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030288" y="4251325"/>
            <a:ext cx="152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Valence e- lost in ion formation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6211888" y="1452563"/>
            <a:ext cx="29321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Effective nuclear charge on remaining electrons increases.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6299200" y="3265488"/>
            <a:ext cx="26273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Remaining e- are pulled in closer to the nucleus.  Ionic size decreases.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3933825" y="5021263"/>
            <a:ext cx="2800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Result: a smaller sodium cation, Na</a:t>
            </a:r>
            <a:r>
              <a:rPr lang="en-US" altLang="en-US" sz="2400" baseline="30000"/>
              <a:t>+</a:t>
            </a:r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2917825" y="2206625"/>
            <a:ext cx="3163888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 animBg="1"/>
      <p:bldP spid="55315" grpId="0" animBg="1"/>
      <p:bldP spid="55316" grpId="0"/>
      <p:bldP spid="55316" grpId="1"/>
      <p:bldP spid="55317" grpId="0"/>
      <p:bldP spid="55318" grpId="0"/>
      <p:bldP spid="55319" grpId="0"/>
      <p:bldP spid="55321" grpId="0"/>
      <p:bldP spid="55322" grpId="0" animBg="1"/>
      <p:bldP spid="5532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Anion Formation</a:t>
            </a:r>
          </a:p>
        </p:txBody>
      </p:sp>
      <p:sp>
        <p:nvSpPr>
          <p:cNvPr id="39939" name="Oval 4"/>
          <p:cNvSpPr>
            <a:spLocks noChangeArrowheads="1"/>
          </p:cNvSpPr>
          <p:nvPr/>
        </p:nvSpPr>
        <p:spPr bwMode="auto">
          <a:xfrm>
            <a:off x="4151313" y="3281363"/>
            <a:ext cx="566737" cy="5508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137025" y="3382963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17p+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13013" y="1798638"/>
            <a:ext cx="3887787" cy="3557587"/>
            <a:chOff x="1583" y="1133"/>
            <a:chExt cx="2449" cy="2241"/>
          </a:xfrm>
        </p:grpSpPr>
        <p:sp>
          <p:nvSpPr>
            <p:cNvPr id="39947" name="Oval 6"/>
            <p:cNvSpPr>
              <a:spLocks noChangeArrowheads="1"/>
            </p:cNvSpPr>
            <p:nvPr/>
          </p:nvSpPr>
          <p:spPr bwMode="auto">
            <a:xfrm>
              <a:off x="3887" y="1774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grpSp>
          <p:nvGrpSpPr>
            <p:cNvPr id="39948" name="Group 7"/>
            <p:cNvGrpSpPr>
              <a:grpSpLocks/>
            </p:cNvGrpSpPr>
            <p:nvPr/>
          </p:nvGrpSpPr>
          <p:grpSpPr bwMode="auto">
            <a:xfrm>
              <a:off x="1898" y="1435"/>
              <a:ext cx="1796" cy="1619"/>
              <a:chOff x="1898" y="1435"/>
              <a:chExt cx="1796" cy="1619"/>
            </a:xfrm>
          </p:grpSpPr>
          <p:sp>
            <p:nvSpPr>
              <p:cNvPr id="39956" name="Oval 8"/>
              <p:cNvSpPr>
                <a:spLocks noChangeArrowheads="1"/>
              </p:cNvSpPr>
              <p:nvPr/>
            </p:nvSpPr>
            <p:spPr bwMode="auto">
              <a:xfrm>
                <a:off x="2295" y="1738"/>
                <a:ext cx="1042" cy="97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57" name="Oval 9"/>
              <p:cNvSpPr>
                <a:spLocks noChangeArrowheads="1"/>
              </p:cNvSpPr>
              <p:nvPr/>
            </p:nvSpPr>
            <p:spPr bwMode="auto">
              <a:xfrm>
                <a:off x="3603" y="2203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58" name="Oval 10"/>
              <p:cNvSpPr>
                <a:spLocks noChangeArrowheads="1"/>
              </p:cNvSpPr>
              <p:nvPr/>
            </p:nvSpPr>
            <p:spPr bwMode="auto">
              <a:xfrm>
                <a:off x="3589" y="2345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59" name="Oval 11"/>
              <p:cNvSpPr>
                <a:spLocks noChangeArrowheads="1"/>
              </p:cNvSpPr>
              <p:nvPr/>
            </p:nvSpPr>
            <p:spPr bwMode="auto">
              <a:xfrm>
                <a:off x="2707" y="1435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0" name="Oval 12"/>
              <p:cNvSpPr>
                <a:spLocks noChangeArrowheads="1"/>
              </p:cNvSpPr>
              <p:nvPr/>
            </p:nvSpPr>
            <p:spPr bwMode="auto">
              <a:xfrm>
                <a:off x="2867" y="1440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1" name="Oval 13"/>
              <p:cNvSpPr>
                <a:spLocks noChangeArrowheads="1"/>
              </p:cNvSpPr>
              <p:nvPr/>
            </p:nvSpPr>
            <p:spPr bwMode="auto">
              <a:xfrm>
                <a:off x="1911" y="2112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2" name="Oval 14"/>
              <p:cNvSpPr>
                <a:spLocks noChangeArrowheads="1"/>
              </p:cNvSpPr>
              <p:nvPr/>
            </p:nvSpPr>
            <p:spPr bwMode="auto">
              <a:xfrm>
                <a:off x="1898" y="2272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3" name="Oval 15"/>
              <p:cNvSpPr>
                <a:spLocks noChangeArrowheads="1"/>
              </p:cNvSpPr>
              <p:nvPr/>
            </p:nvSpPr>
            <p:spPr bwMode="auto">
              <a:xfrm>
                <a:off x="2671" y="2971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4" name="Oval 16"/>
              <p:cNvSpPr>
                <a:spLocks noChangeArrowheads="1"/>
              </p:cNvSpPr>
              <p:nvPr/>
            </p:nvSpPr>
            <p:spPr bwMode="auto">
              <a:xfrm>
                <a:off x="2812" y="2967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5" name="Oval 17"/>
              <p:cNvSpPr>
                <a:spLocks noChangeArrowheads="1"/>
              </p:cNvSpPr>
              <p:nvPr/>
            </p:nvSpPr>
            <p:spPr bwMode="auto">
              <a:xfrm>
                <a:off x="2758" y="1696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6" name="Oval 18"/>
              <p:cNvSpPr>
                <a:spLocks noChangeArrowheads="1"/>
              </p:cNvSpPr>
              <p:nvPr/>
            </p:nvSpPr>
            <p:spPr bwMode="auto">
              <a:xfrm>
                <a:off x="2753" y="2670"/>
                <a:ext cx="91" cy="8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967" name="Oval 19"/>
              <p:cNvSpPr>
                <a:spLocks noChangeArrowheads="1"/>
              </p:cNvSpPr>
              <p:nvPr/>
            </p:nvSpPr>
            <p:spPr bwMode="auto">
              <a:xfrm>
                <a:off x="1957" y="1474"/>
                <a:ext cx="1673" cy="15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SzPct val="110000"/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110000"/>
                  <a:buChar char="•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110000"/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39949" name="Oval 20"/>
            <p:cNvSpPr>
              <a:spLocks noChangeArrowheads="1"/>
            </p:cNvSpPr>
            <p:nvPr/>
          </p:nvSpPr>
          <p:spPr bwMode="auto">
            <a:xfrm>
              <a:off x="1591" y="1133"/>
              <a:ext cx="2441" cy="224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0" name="Oval 22"/>
            <p:cNvSpPr>
              <a:spLocks noChangeArrowheads="1"/>
            </p:cNvSpPr>
            <p:nvPr/>
          </p:nvSpPr>
          <p:spPr bwMode="auto">
            <a:xfrm>
              <a:off x="3590" y="3040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1" name="Oval 23"/>
            <p:cNvSpPr>
              <a:spLocks noChangeArrowheads="1"/>
            </p:cNvSpPr>
            <p:nvPr/>
          </p:nvSpPr>
          <p:spPr bwMode="auto">
            <a:xfrm>
              <a:off x="3466" y="3128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2" name="Oval 24"/>
            <p:cNvSpPr>
              <a:spLocks noChangeArrowheads="1"/>
            </p:cNvSpPr>
            <p:nvPr/>
          </p:nvSpPr>
          <p:spPr bwMode="auto">
            <a:xfrm>
              <a:off x="2420" y="1139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3" name="Oval 25"/>
            <p:cNvSpPr>
              <a:spLocks noChangeArrowheads="1"/>
            </p:cNvSpPr>
            <p:nvPr/>
          </p:nvSpPr>
          <p:spPr bwMode="auto">
            <a:xfrm>
              <a:off x="2277" y="1188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4" name="Oval 26"/>
            <p:cNvSpPr>
              <a:spLocks noChangeArrowheads="1"/>
            </p:cNvSpPr>
            <p:nvPr/>
          </p:nvSpPr>
          <p:spPr bwMode="auto">
            <a:xfrm>
              <a:off x="1660" y="2665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5" name="Oval 27"/>
            <p:cNvSpPr>
              <a:spLocks noChangeArrowheads="1"/>
            </p:cNvSpPr>
            <p:nvPr/>
          </p:nvSpPr>
          <p:spPr bwMode="auto">
            <a:xfrm>
              <a:off x="1583" y="2524"/>
              <a:ext cx="91" cy="8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110000"/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110000"/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56348" name="Oval 28"/>
          <p:cNvSpPr>
            <a:spLocks noChangeArrowheads="1"/>
          </p:cNvSpPr>
          <p:nvPr/>
        </p:nvSpPr>
        <p:spPr bwMode="auto">
          <a:xfrm>
            <a:off x="8269288" y="5813425"/>
            <a:ext cx="144462" cy="1317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696913" y="1668463"/>
            <a:ext cx="18430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Chlorine atom with 7 valence e-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06400" y="4643438"/>
            <a:ext cx="2190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One e- is added to the outer shell.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2497138" y="5670550"/>
            <a:ext cx="3571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Effective nuclear charge is reduced and the e- cloud expands.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6648450" y="871538"/>
            <a:ext cx="24955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 chloride ion is produced.  It is larger than the original atom.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98844E-6 L -0.21753 -0.3889 " pathEditMode="relative" ptsTypes="AA">
                                      <p:cBhvr>
                                        <p:cTn id="16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53 -0.3889 L -0.10816 -0.4249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18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8" grpId="0" animBg="1"/>
      <p:bldP spid="56348" grpId="1" animBg="1"/>
      <p:bldP spid="56349" grpId="0"/>
      <p:bldP spid="56349" grpId="1"/>
      <p:bldP spid="56350" grpId="0"/>
      <p:bldP spid="56352" grpId="0"/>
      <p:bldP spid="563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kern="0" smtClean="0"/>
              <a:t>Ionic Radius</a:t>
            </a:r>
            <a:endParaRPr lang="en-US" altLang="en-US" kern="0" dirty="0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2" t="23958" r="24033" b="26985"/>
          <a:stretch/>
        </p:blipFill>
        <p:spPr bwMode="auto">
          <a:xfrm>
            <a:off x="460826" y="1752600"/>
            <a:ext cx="7997373" cy="358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01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Which atom has the larger radius?</a:t>
            </a:r>
            <a:endParaRPr lang="en-US" altLang="en-US" sz="4000" smtClean="0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Be	or	Ba</a:t>
            </a:r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Ca	or	Br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476875" y="2511425"/>
            <a:ext cx="3246438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Ba</a:t>
            </a:r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Ca</a:t>
            </a:r>
          </a:p>
        </p:txBody>
      </p:sp>
      <p:sp>
        <p:nvSpPr>
          <p:cNvPr id="4096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Which atom has the higher 1st I.E.?</a:t>
            </a:r>
            <a:endParaRPr lang="en-US" altLang="en-US" sz="4000" smtClean="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296863" y="2509838"/>
            <a:ext cx="49053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N	      or	Bi</a:t>
            </a:r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Ba	or	Ne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5478463" y="2511425"/>
            <a:ext cx="324485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N</a:t>
            </a:r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Ne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752600"/>
            <a:ext cx="8616950" cy="74612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Which particle has the larger radius?</a:t>
            </a:r>
            <a:endParaRPr lang="en-US" altLang="en-US" sz="4000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296863" y="2624138"/>
            <a:ext cx="49053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S	or	S</a:t>
            </a:r>
            <a:r>
              <a:rPr lang="en-US" altLang="en-US" sz="4800" baseline="30000"/>
              <a:t>2-</a:t>
            </a:r>
            <a:endParaRPr lang="en-US" altLang="en-US" sz="4800"/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/>
              <a:t>Al	or	Al</a:t>
            </a:r>
            <a:r>
              <a:rPr lang="en-US" altLang="en-US" sz="4800" baseline="30000"/>
              <a:t>3+</a:t>
            </a:r>
            <a:endParaRPr lang="en-US" altLang="en-US" sz="4800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5478463" y="2625725"/>
            <a:ext cx="324485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636588" indent="-234950" eaLnBrk="0" hangingPunct="0">
              <a:spcBef>
                <a:spcPct val="20000"/>
              </a:spcBef>
              <a:buClr>
                <a:schemeClr val="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S</a:t>
            </a:r>
            <a:r>
              <a:rPr lang="en-US" altLang="en-US" sz="4800" baseline="30000">
                <a:solidFill>
                  <a:schemeClr val="accent2"/>
                </a:solidFill>
              </a:rPr>
              <a:t>2-</a:t>
            </a:r>
            <a:endParaRPr lang="en-US" altLang="en-US" sz="480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en-US" sz="4800">
                <a:solidFill>
                  <a:schemeClr val="accent2"/>
                </a:solidFill>
              </a:rPr>
              <a:t>Al</a:t>
            </a:r>
          </a:p>
        </p:txBody>
      </p:sp>
      <p:sp>
        <p:nvSpPr>
          <p:cNvPr id="4301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829" y="827314"/>
            <a:ext cx="734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Kahoot</a:t>
            </a:r>
            <a:r>
              <a:rPr lang="en-US" smtClean="0"/>
              <a:t> Quiz!!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6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Effective Nuclear Charge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keeps electrons from simply flying off into space?</a:t>
            </a:r>
          </a:p>
          <a:p>
            <a:pPr eaLnBrk="1" hangingPunct="1"/>
            <a:r>
              <a:rPr lang="en-US" altLang="en-US" b="1" u="sng" smtClean="0">
                <a:solidFill>
                  <a:srgbClr val="FFCC00"/>
                </a:solidFill>
              </a:rPr>
              <a:t>Effective nuclear charge</a:t>
            </a:r>
            <a:r>
              <a:rPr lang="en-US" altLang="en-US" smtClean="0"/>
              <a:t> is the </a:t>
            </a:r>
            <a:r>
              <a:rPr lang="en-US" altLang="en-US" smtClean="0">
                <a:solidFill>
                  <a:srgbClr val="FFCC00"/>
                </a:solidFill>
              </a:rPr>
              <a:t>pull that an electron “feels”</a:t>
            </a:r>
            <a:r>
              <a:rPr lang="en-US" altLang="en-US" smtClean="0"/>
              <a:t> from the nucleus.</a:t>
            </a:r>
          </a:p>
          <a:p>
            <a:pPr eaLnBrk="1" hangingPunct="1"/>
            <a:r>
              <a:rPr lang="en-US" altLang="en-US" smtClean="0"/>
              <a:t>The closer an electron is to the nucleus, the more pull it feels.</a:t>
            </a:r>
          </a:p>
          <a:p>
            <a:pPr eaLnBrk="1" hangingPunct="1"/>
            <a:r>
              <a:rPr lang="en-US" altLang="en-US" smtClean="0">
                <a:solidFill>
                  <a:srgbClr val="CC00FF"/>
                </a:solidFill>
              </a:rPr>
              <a:t>As effective nuclear charge increases, the electron cloud is pulled in tighter.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Shielding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 more Periodic </a:t>
            </a:r>
            <a:r>
              <a:rPr lang="en-US" altLang="en-US" dirty="0" smtClean="0">
                <a:solidFill>
                  <a:srgbClr val="FFFF00"/>
                </a:solidFill>
              </a:rPr>
              <a:t>Energy Levels </a:t>
            </a:r>
            <a:r>
              <a:rPr lang="en-US" altLang="en-US" dirty="0" smtClean="0"/>
              <a:t>are added to atoms, the inner layers of electrons </a:t>
            </a:r>
            <a:r>
              <a:rPr lang="en-US" altLang="en-US" b="1" dirty="0" smtClean="0">
                <a:solidFill>
                  <a:srgbClr val="FFCC00"/>
                </a:solidFill>
              </a:rPr>
              <a:t>shield</a:t>
            </a:r>
            <a:r>
              <a:rPr lang="en-US" altLang="en-US" dirty="0" smtClean="0"/>
              <a:t> the outer electrons from the nucleus.</a:t>
            </a:r>
          </a:p>
          <a:p>
            <a:pPr eaLnBrk="1" hangingPunct="1"/>
            <a:r>
              <a:rPr lang="en-US" altLang="en-US" dirty="0" smtClean="0"/>
              <a:t>The effective nuclear charge (</a:t>
            </a:r>
            <a:r>
              <a:rPr lang="en-US" altLang="en-US" dirty="0" err="1" smtClean="0"/>
              <a:t>enc</a:t>
            </a:r>
            <a:r>
              <a:rPr lang="en-US" altLang="en-US" dirty="0" smtClean="0"/>
              <a:t>) on those outer electrons is less, and so the outer electrons are less tightly held.</a:t>
            </a:r>
          </a:p>
          <a:p>
            <a:pPr eaLnBrk="1" hangingPunct="1"/>
            <a:r>
              <a:rPr lang="en-US" altLang="en-US" dirty="0" smtClean="0"/>
              <a:t>Shielding increases as you go down a group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4442" y="580613"/>
            <a:ext cx="635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Group A Elements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883" y="1203767"/>
            <a:ext cx="75351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group A elements are known as the </a:t>
            </a:r>
            <a:r>
              <a:rPr lang="en-US" sz="2800" b="1" dirty="0" smtClean="0">
                <a:solidFill>
                  <a:srgbClr val="FFFF00"/>
                </a:solidFill>
              </a:rPr>
              <a:t>representative </a:t>
            </a:r>
            <a:r>
              <a:rPr lang="en-US" dirty="0" smtClean="0"/>
              <a:t>they are representative of elements with s and p orbitals filling up to 8 valence electrons.  This plays a major role in element behavior as you will see in bonding. We refer to the elements in s and p orbitals as the Representative elements.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Ding </a:t>
            </a:r>
            <a:r>
              <a:rPr lang="en-US" sz="3600" dirty="0" err="1" smtClean="0">
                <a:solidFill>
                  <a:srgbClr val="FFFF00"/>
                </a:solidFill>
              </a:rPr>
              <a:t>Ding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Ding</a:t>
            </a:r>
            <a:r>
              <a:rPr lang="en-US" sz="3600" dirty="0" smtClean="0">
                <a:solidFill>
                  <a:srgbClr val="FFFF00"/>
                </a:solidFill>
              </a:rPr>
              <a:t>!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1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Radius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trend for atomic radius in a vertical column is to go from </a:t>
            </a:r>
            <a:r>
              <a:rPr lang="en-US" altLang="en-US" smtClean="0">
                <a:solidFill>
                  <a:srgbClr val="FFCC00"/>
                </a:solidFill>
              </a:rPr>
              <a:t>smaller at the top to larger at the bottom</a:t>
            </a:r>
            <a:r>
              <a:rPr lang="en-US" altLang="en-US" smtClean="0"/>
              <a:t> of the family.</a:t>
            </a:r>
          </a:p>
          <a:p>
            <a:pPr eaLnBrk="1" hangingPunct="1"/>
            <a:r>
              <a:rPr lang="en-US" altLang="en-US" smtClean="0"/>
              <a:t>Why?</a:t>
            </a:r>
          </a:p>
          <a:p>
            <a:pPr eaLnBrk="1" hangingPunct="1"/>
            <a:r>
              <a:rPr lang="en-US" altLang="en-US" smtClean="0"/>
              <a:t>With each step down the family, we add an entirely </a:t>
            </a:r>
            <a:r>
              <a:rPr lang="en-US" altLang="en-US" smtClean="0">
                <a:solidFill>
                  <a:srgbClr val="FFCC00"/>
                </a:solidFill>
              </a:rPr>
              <a:t>new PEL</a:t>
            </a:r>
            <a:r>
              <a:rPr lang="en-US" altLang="en-US" smtClean="0"/>
              <a:t> to the electron cloud, making the atoms larger with each step.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Radius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trend across a horizontal period is less obvious.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happens to atomic structure as we step from left to right?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step adds a </a:t>
            </a:r>
            <a:r>
              <a:rPr lang="en-US" altLang="en-US" smtClean="0">
                <a:solidFill>
                  <a:srgbClr val="FFCC00"/>
                </a:solidFill>
              </a:rPr>
              <a:t>proton</a:t>
            </a:r>
            <a:r>
              <a:rPr lang="en-US" altLang="en-US" smtClean="0"/>
              <a:t> and an </a:t>
            </a:r>
            <a:r>
              <a:rPr lang="en-US" altLang="en-US" smtClean="0">
                <a:solidFill>
                  <a:srgbClr val="FFCC00"/>
                </a:solidFill>
              </a:rPr>
              <a:t>electron</a:t>
            </a:r>
            <a:r>
              <a:rPr lang="en-US" altLang="en-US" smtClean="0"/>
              <a:t> (and 1 or 2 neutrons).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Electrons are added to existing PELs or sublevels.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Radius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effect is that the more positive nucleus has a greater pull on the electron cloud.</a:t>
            </a: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rgbClr val="FFCC00"/>
                </a:solidFill>
              </a:rPr>
              <a:t>nucleus is more positive</a:t>
            </a:r>
            <a:r>
              <a:rPr lang="en-US" altLang="en-US" smtClean="0"/>
              <a:t> and the </a:t>
            </a:r>
            <a:r>
              <a:rPr lang="en-US" altLang="en-US" smtClean="0">
                <a:solidFill>
                  <a:srgbClr val="FFCC00"/>
                </a:solidFill>
              </a:rPr>
              <a:t>electron cloud is more negative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b="1" u="sng" smtClean="0">
                <a:solidFill>
                  <a:srgbClr val="FFCC00"/>
                </a:solidFill>
              </a:rPr>
              <a:t>increased attraction pulls the cloud in</a:t>
            </a:r>
            <a:r>
              <a:rPr lang="en-US" altLang="en-US" smtClean="0"/>
              <a:t>, making atoms smaller as we move from left to right across a period.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Radius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Increases down a group</a:t>
            </a:r>
          </a:p>
          <a:p>
            <a:pPr eaLnBrk="1" hangingPunct="1"/>
            <a:r>
              <a:rPr lang="en-US" altLang="en-US" dirty="0" smtClean="0"/>
              <a:t>Decreases across a period 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24580" name="Picture 4" descr="blank per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3130550"/>
            <a:ext cx="60198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701800" y="3741738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1992313" y="5435600"/>
            <a:ext cx="2667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1822450" y="3970338"/>
            <a:ext cx="4648200" cy="1447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7" grpId="0" animBg="1"/>
      <p:bldP spid="44039" grpId="0" animBg="1"/>
      <p:bldP spid="440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Radar">
  <a:themeElements>
    <a:clrScheme name="Radar 1">
      <a:dk1>
        <a:srgbClr val="000000"/>
      </a:dk1>
      <a:lt1>
        <a:srgbClr val="EAEAEA"/>
      </a:lt1>
      <a:dk2>
        <a:srgbClr val="000066"/>
      </a:dk2>
      <a:lt2>
        <a:srgbClr val="FFFFFF"/>
      </a:lt2>
      <a:accent1>
        <a:srgbClr val="003399"/>
      </a:accent1>
      <a:accent2>
        <a:srgbClr val="99CCFF"/>
      </a:accent2>
      <a:accent3>
        <a:srgbClr val="AAAAB8"/>
      </a:accent3>
      <a:accent4>
        <a:srgbClr val="C8C8C8"/>
      </a:accent4>
      <a:accent5>
        <a:srgbClr val="AAADCA"/>
      </a:accent5>
      <a:accent6>
        <a:srgbClr val="8AB9E7"/>
      </a:accent6>
      <a:hlink>
        <a:srgbClr val="CC9900"/>
      </a:hlink>
      <a:folHlink>
        <a:srgbClr val="996600"/>
      </a:folHlink>
    </a:clrScheme>
    <a:fontScheme name="Rad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dar 1">
        <a:dk1>
          <a:srgbClr val="000000"/>
        </a:dk1>
        <a:lt1>
          <a:srgbClr val="EAEAEA"/>
        </a:lt1>
        <a:dk2>
          <a:srgbClr val="000066"/>
        </a:dk2>
        <a:lt2>
          <a:srgbClr val="FFFFFF"/>
        </a:lt2>
        <a:accent1>
          <a:srgbClr val="003399"/>
        </a:accent1>
        <a:accent2>
          <a:srgbClr val="99CCFF"/>
        </a:accent2>
        <a:accent3>
          <a:srgbClr val="AAAAB8"/>
        </a:accent3>
        <a:accent4>
          <a:srgbClr val="C8C8C8"/>
        </a:accent4>
        <a:accent5>
          <a:srgbClr val="AAADCA"/>
        </a:accent5>
        <a:accent6>
          <a:srgbClr val="8AB9E7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2">
        <a:dk1>
          <a:srgbClr val="666699"/>
        </a:dk1>
        <a:lt1>
          <a:srgbClr val="CCCCFF"/>
        </a:lt1>
        <a:dk2>
          <a:srgbClr val="000040"/>
        </a:dk2>
        <a:lt2>
          <a:srgbClr val="A4A4C2"/>
        </a:lt2>
        <a:accent1>
          <a:srgbClr val="003399"/>
        </a:accent1>
        <a:accent2>
          <a:srgbClr val="0099FF"/>
        </a:accent2>
        <a:accent3>
          <a:srgbClr val="E2E2FF"/>
        </a:accent3>
        <a:accent4>
          <a:srgbClr val="565682"/>
        </a:accent4>
        <a:accent5>
          <a:srgbClr val="AAADCA"/>
        </a:accent5>
        <a:accent6>
          <a:srgbClr val="008AE7"/>
        </a:accent6>
        <a:hlink>
          <a:srgbClr val="B68600"/>
        </a:hlink>
        <a:folHlink>
          <a:srgbClr val="8A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3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777777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BDBDBD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4">
        <a:dk1>
          <a:srgbClr val="333333"/>
        </a:dk1>
        <a:lt1>
          <a:srgbClr val="FFFF66"/>
        </a:lt1>
        <a:dk2>
          <a:srgbClr val="000000"/>
        </a:dk2>
        <a:lt2>
          <a:srgbClr val="CC3300"/>
        </a:lt2>
        <a:accent1>
          <a:srgbClr val="5F5F5F"/>
        </a:accent1>
        <a:accent2>
          <a:srgbClr val="3399FF"/>
        </a:accent2>
        <a:accent3>
          <a:srgbClr val="AAAAAA"/>
        </a:accent3>
        <a:accent4>
          <a:srgbClr val="DADA56"/>
        </a:accent4>
        <a:accent5>
          <a:srgbClr val="B6B6B6"/>
        </a:accent5>
        <a:accent6>
          <a:srgbClr val="2D8AE7"/>
        </a:accent6>
        <a:hlink>
          <a:srgbClr val="008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5">
        <a:dk1>
          <a:srgbClr val="003300"/>
        </a:dk1>
        <a:lt1>
          <a:srgbClr val="FFFFCC"/>
        </a:lt1>
        <a:dk2>
          <a:srgbClr val="006600"/>
        </a:dk2>
        <a:lt2>
          <a:srgbClr val="FFFF00"/>
        </a:lt2>
        <a:accent1>
          <a:srgbClr val="008000"/>
        </a:accent1>
        <a:accent2>
          <a:srgbClr val="3399FF"/>
        </a:accent2>
        <a:accent3>
          <a:srgbClr val="AAB8AA"/>
        </a:accent3>
        <a:accent4>
          <a:srgbClr val="DADAAE"/>
        </a:accent4>
        <a:accent5>
          <a:srgbClr val="AAC0AA"/>
        </a:accent5>
        <a:accent6>
          <a:srgbClr val="2D8AE7"/>
        </a:accent6>
        <a:hlink>
          <a:srgbClr val="6666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Designs\Radar.pot</Template>
  <TotalTime>25289</TotalTime>
  <Words>891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Radar</vt:lpstr>
      <vt:lpstr>Periodic Trends</vt:lpstr>
      <vt:lpstr>The Periodic Law</vt:lpstr>
      <vt:lpstr>Effective Nuclear Charge</vt:lpstr>
      <vt:lpstr>Shielding</vt:lpstr>
      <vt:lpstr>PowerPoint Presentation</vt:lpstr>
      <vt:lpstr>Atomic Radius</vt:lpstr>
      <vt:lpstr>Atomic Radius</vt:lpstr>
      <vt:lpstr>Atomic Radius</vt:lpstr>
      <vt:lpstr>Atomic Radius</vt:lpstr>
      <vt:lpstr>PowerPoint Presentation</vt:lpstr>
      <vt:lpstr>Ionization Energy Chart</vt:lpstr>
      <vt:lpstr>Ionization Energy</vt:lpstr>
      <vt:lpstr>Ionization Energy</vt:lpstr>
      <vt:lpstr>Ionization Energy </vt:lpstr>
      <vt:lpstr>Ionization Energy</vt:lpstr>
      <vt:lpstr>Ionization Energy</vt:lpstr>
      <vt:lpstr>Electron Affinity</vt:lpstr>
      <vt:lpstr>Electronegativity</vt:lpstr>
      <vt:lpstr>Electronegativity</vt:lpstr>
      <vt:lpstr>Overall Reactivity</vt:lpstr>
      <vt:lpstr>Ions</vt:lpstr>
      <vt:lpstr>Ionic Radius</vt:lpstr>
      <vt:lpstr>Cation Formation</vt:lpstr>
      <vt:lpstr>Anion Formation</vt:lpstr>
      <vt:lpstr>PowerPoint Presentation</vt:lpstr>
      <vt:lpstr>Examples</vt:lpstr>
      <vt:lpstr>Examples</vt:lpstr>
      <vt:lpstr>Examples</vt:lpstr>
      <vt:lpstr>PowerPoint Presentation</vt:lpstr>
    </vt:vector>
  </TitlesOfParts>
  <Company>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</dc:title>
  <dc:creator>psd</dc:creator>
  <cp:lastModifiedBy>Smith, Jacob</cp:lastModifiedBy>
  <cp:revision>154</cp:revision>
  <dcterms:created xsi:type="dcterms:W3CDTF">2004-10-12T19:20:43Z</dcterms:created>
  <dcterms:modified xsi:type="dcterms:W3CDTF">2015-10-21T17:12:12Z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-1061729782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csanchez@bentonvillek12.org</vt:lpwstr>
  </property>
  <property fmtid="{D5CDD505-2E9C-101B-9397-08002B2CF9AE}" pid="6" name="_AuthorEmailDisplayName">
    <vt:lpwstr>Sanchez, Callie</vt:lpwstr>
  </property>
</Properties>
</file>